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8"/>
  </p:notesMasterIdLst>
  <p:sldIdLst>
    <p:sldId id="256" r:id="rId2"/>
    <p:sldId id="28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85" r:id="rId12"/>
    <p:sldId id="286" r:id="rId13"/>
    <p:sldId id="279" r:id="rId14"/>
    <p:sldId id="282" r:id="rId15"/>
    <p:sldId id="287" r:id="rId16"/>
    <p:sldId id="283" r:id="rId17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rgbClr val="000000"/>
        </a:solidFill>
        <a:latin typeface="Segoe U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8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04" autoAdjust="0"/>
    <p:restoredTop sz="94717" autoAdjust="0"/>
  </p:normalViewPr>
  <p:slideViewPr>
    <p:cSldViewPr>
      <p:cViewPr varScale="1">
        <p:scale>
          <a:sx n="69" d="100"/>
          <a:sy n="69" d="100"/>
        </p:scale>
        <p:origin x="-133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533FC67-F52E-4A6C-82F7-3E995207675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tr-TR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r-TR" sz="2400">
                  <a:solidFill>
                    <a:schemeClr val="tx1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2664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2664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3B1ED-B598-4D64-9302-DEDC7F051F9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A2645-550B-4E20-832A-55C608C17F0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71552-BFD1-4643-995F-018BAE54BBA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F2B15-4224-496C-B323-4FC809B17CF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56ED0-69C0-4C3A-8E5B-728DF9EAC4E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16559-F187-4ABA-9CF6-648940A30DA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8E7A5-4CD8-4DEC-9694-3E951B6B644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958EB-33F2-4850-B585-DC63DCE5B02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E190A-54AC-4EBD-8A5E-36A911763BB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FD6BA-37DE-41CF-8AE8-AE8E8ED1665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A0985-62CB-4822-8B47-2C4912EC511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 Black" pitchFamily="34" charset="0"/>
              </a:defRPr>
            </a:lvl1pPr>
          </a:lstStyle>
          <a:p>
            <a:pPr>
              <a:defRPr/>
            </a:pPr>
            <a:fld id="{9103746A-A5BB-4494-B550-AB96F2DC71B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56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tr-TR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2560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560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2561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r-TR" sz="1800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25614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256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2561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4" grpId="0"/>
      <p:bldP spid="2561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3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7.gif"/><Relationship Id="rId4" Type="http://schemas.openxmlformats.org/officeDocument/2006/relationships/image" Target="../media/image3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10" Type="http://schemas.openxmlformats.org/officeDocument/2006/relationships/image" Target="../media/image31.gif"/><Relationship Id="rId4" Type="http://schemas.openxmlformats.org/officeDocument/2006/relationships/image" Target="../media/image2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.png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3.png"/><Relationship Id="rId9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3" Type="http://schemas.openxmlformats.org/officeDocument/2006/relationships/image" Target="../media/image2.png"/><Relationship Id="rId7" Type="http://schemas.openxmlformats.org/officeDocument/2006/relationships/hyperlink" Target="http://friendfeed.com/hermesiletisim" TargetMode="External"/><Relationship Id="rId12" Type="http://schemas.openxmlformats.org/officeDocument/2006/relationships/hyperlink" Target="http://blog.hermesiletisim.net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twitter.com/Hermesiletisim" TargetMode="External"/><Relationship Id="rId10" Type="http://schemas.openxmlformats.org/officeDocument/2006/relationships/image" Target="../media/image52.png"/><Relationship Id="rId4" Type="http://schemas.openxmlformats.org/officeDocument/2006/relationships/image" Target="../media/image3.png"/><Relationship Id="rId9" Type="http://schemas.openxmlformats.org/officeDocument/2006/relationships/hyperlink" Target="http://www.facebook.com/group.php?gid=26547084076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4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4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15"/>
          <p:cNvSpPr>
            <a:spLocks noChangeArrowheads="1"/>
          </p:cNvSpPr>
          <p:nvPr/>
        </p:nvSpPr>
        <p:spPr bwMode="auto">
          <a:xfrm>
            <a:off x="1042988" y="1341438"/>
            <a:ext cx="70580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400" b="1"/>
              <a:t>TOPLU MESAJLAŞMA SERVİSLERİ</a:t>
            </a:r>
          </a:p>
        </p:txBody>
      </p:sp>
      <p:pic>
        <p:nvPicPr>
          <p:cNvPr id="3077" name="Picture 43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2" descr="bg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15913"/>
            <a:ext cx="9144000" cy="62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15"/>
          <p:cNvSpPr>
            <a:spLocks noChangeArrowheads="1"/>
          </p:cNvSpPr>
          <p:nvPr/>
        </p:nvSpPr>
        <p:spPr bwMode="auto">
          <a:xfrm>
            <a:off x="-107950" y="2205038"/>
            <a:ext cx="94329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500" b="1"/>
              <a:t>“DAHA FAZLASINI İSTEDİĞİNİZ</a:t>
            </a:r>
          </a:p>
          <a:p>
            <a:pPr algn="ctr"/>
            <a:r>
              <a:rPr lang="tr-TR" sz="3500" b="1"/>
              <a:t> İÇİN BURADASINIZ”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4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4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15"/>
          <p:cNvSpPr>
            <a:spLocks noChangeArrowheads="1"/>
          </p:cNvSpPr>
          <p:nvPr/>
        </p:nvSpPr>
        <p:spPr bwMode="auto">
          <a:xfrm>
            <a:off x="1042988" y="1341438"/>
            <a:ext cx="70580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400" b="1"/>
              <a:t>TOPLU MESAJLAŞMA SERVİSLERİ</a:t>
            </a:r>
          </a:p>
        </p:txBody>
      </p:sp>
      <p:pic>
        <p:nvPicPr>
          <p:cNvPr id="4101" name="Picture 43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2" descr="bg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15913"/>
            <a:ext cx="9144000" cy="62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4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Rectangle 15"/>
          <p:cNvSpPr>
            <a:spLocks noChangeArrowheads="1"/>
          </p:cNvSpPr>
          <p:nvPr/>
        </p:nvSpPr>
        <p:spPr bwMode="auto">
          <a:xfrm>
            <a:off x="252413" y="909638"/>
            <a:ext cx="864076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600" b="1"/>
              <a:t>KURUMSAL SERVİSLER</a:t>
            </a:r>
          </a:p>
        </p:txBody>
      </p:sp>
      <p:pic>
        <p:nvPicPr>
          <p:cNvPr id="4105" name="Picture 43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Rectangle 15"/>
          <p:cNvSpPr>
            <a:spLocks noChangeArrowheads="1"/>
          </p:cNvSpPr>
          <p:nvPr/>
        </p:nvSpPr>
        <p:spPr bwMode="auto">
          <a:xfrm>
            <a:off x="323850" y="1628775"/>
            <a:ext cx="67691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tr-TR" sz="1800" b="1"/>
              <a:t>1-)  TURKCELL TOPLU MESAJLAŞMA SERVİSLERİ</a:t>
            </a:r>
            <a:br>
              <a:rPr lang="tr-TR" sz="1800" b="1"/>
            </a:br>
            <a:endParaRPr lang="tr-TR" sz="1800" b="1"/>
          </a:p>
          <a:p>
            <a:endParaRPr lang="tr-TR" sz="1800" b="1"/>
          </a:p>
          <a:p>
            <a:r>
              <a:rPr lang="tr-TR" sz="1800" b="1"/>
              <a:t>2-)  HERMES TOPLU MESAJLAŞMA SERVİSLERİ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5125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2924175"/>
            <a:ext cx="4608512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900113" y="1557338"/>
            <a:ext cx="41767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Turkcell iş ortağı </a:t>
            </a:r>
            <a:r>
              <a:rPr lang="tr-TR" b="1">
                <a:solidFill>
                  <a:srgbClr val="438000"/>
                </a:solidFill>
              </a:rPr>
              <a:t>Hermes İletişim</a:t>
            </a:r>
            <a:r>
              <a:rPr lang="tr-TR">
                <a:solidFill>
                  <a:schemeClr val="tx1"/>
                </a:solidFill>
              </a:rPr>
              <a:t>;</a:t>
            </a:r>
          </a:p>
        </p:txBody>
      </p:sp>
      <p:sp>
        <p:nvSpPr>
          <p:cNvPr id="5128" name="Rectangle 9"/>
          <p:cNvSpPr>
            <a:spLocks noChangeArrowheads="1"/>
          </p:cNvSpPr>
          <p:nvPr/>
        </p:nvSpPr>
        <p:spPr bwMode="auto">
          <a:xfrm>
            <a:off x="395288" y="2205038"/>
            <a:ext cx="11525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73 il</a:t>
            </a:r>
          </a:p>
        </p:txBody>
      </p:sp>
      <p:sp>
        <p:nvSpPr>
          <p:cNvPr id="5129" name="Rectangle 10"/>
          <p:cNvSpPr>
            <a:spLocks noChangeArrowheads="1"/>
          </p:cNvSpPr>
          <p:nvPr/>
        </p:nvSpPr>
        <p:spPr bwMode="auto">
          <a:xfrm>
            <a:off x="395288" y="2852738"/>
            <a:ext cx="33845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10000’in üzerinde müşteri</a:t>
            </a:r>
          </a:p>
        </p:txBody>
      </p:sp>
      <p:sp>
        <p:nvSpPr>
          <p:cNvPr id="5130" name="Rectangle 11"/>
          <p:cNvSpPr>
            <a:spLocks noChangeArrowheads="1"/>
          </p:cNvSpPr>
          <p:nvPr/>
        </p:nvSpPr>
        <p:spPr bwMode="auto">
          <a:xfrm>
            <a:off x="395288" y="4579938"/>
            <a:ext cx="36004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b="1">
                <a:solidFill>
                  <a:schemeClr val="tx1"/>
                </a:solidFill>
              </a:rPr>
              <a:t>Ankara</a:t>
            </a:r>
            <a:r>
              <a:rPr lang="tr-TR">
                <a:solidFill>
                  <a:schemeClr val="tx1"/>
                </a:solidFill>
              </a:rPr>
              <a:t>, </a:t>
            </a:r>
            <a:r>
              <a:rPr lang="tr-TR" b="1">
                <a:solidFill>
                  <a:schemeClr val="tx1"/>
                </a:solidFill>
              </a:rPr>
              <a:t>İzmir</a:t>
            </a:r>
            <a:r>
              <a:rPr lang="tr-TR">
                <a:solidFill>
                  <a:schemeClr val="tx1"/>
                </a:solidFill>
              </a:rPr>
              <a:t> ve </a:t>
            </a:r>
            <a:r>
              <a:rPr lang="tr-TR" b="1">
                <a:solidFill>
                  <a:schemeClr val="tx1"/>
                </a:solidFill>
              </a:rPr>
              <a:t>İstanbul</a:t>
            </a:r>
            <a:r>
              <a:rPr lang="tr-TR">
                <a:solidFill>
                  <a:schemeClr val="tx1"/>
                </a:solidFill>
              </a:rPr>
              <a:t> ofislerinden tüm Türkiye’ye</a:t>
            </a:r>
          </a:p>
        </p:txBody>
      </p:sp>
      <p:sp>
        <p:nvSpPr>
          <p:cNvPr id="5131" name="Rectangle 14"/>
          <p:cNvSpPr>
            <a:spLocks noChangeArrowheads="1"/>
          </p:cNvSpPr>
          <p:nvPr/>
        </p:nvSpPr>
        <p:spPr bwMode="auto">
          <a:xfrm>
            <a:off x="395288" y="3573463"/>
            <a:ext cx="41036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Telekomünikasyon sektöründeki 10 yılı aşkın tecrübe</a:t>
            </a:r>
          </a:p>
        </p:txBody>
      </p:sp>
      <p:sp>
        <p:nvSpPr>
          <p:cNvPr id="5132" name="Rectangle 15"/>
          <p:cNvSpPr>
            <a:spLocks noChangeArrowheads="1"/>
          </p:cNvSpPr>
          <p:nvPr/>
        </p:nvSpPr>
        <p:spPr bwMode="auto">
          <a:xfrm>
            <a:off x="611188" y="5588000"/>
            <a:ext cx="410368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bg1"/>
                </a:solidFill>
              </a:rPr>
              <a:t>Kurumsal servisler üzerine yazılım ve hizmet üretmektedir.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 descr="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1131888"/>
            <a:ext cx="7632700" cy="541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6151" name="Picture 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1125538"/>
            <a:ext cx="7632700" cy="5399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6152" name="Picture 9" descr="C:\Users\Orhan\Desktop\APİ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1412875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7"/>
          <p:cNvSpPr>
            <a:spLocks noChangeArrowheads="1"/>
          </p:cNvSpPr>
          <p:nvPr/>
        </p:nvSpPr>
        <p:spPr bwMode="auto">
          <a:xfrm>
            <a:off x="900113" y="2133600"/>
            <a:ext cx="475297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Toplu SMS çözümleri için geliştirilen ve kullanım kolaylığı ile önplana çıkan bir masaüstü yazılımıdır.</a:t>
            </a:r>
          </a:p>
        </p:txBody>
      </p:sp>
      <p:pic>
        <p:nvPicPr>
          <p:cNvPr id="7174" name="Picture 13" descr="smsmak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268413"/>
            <a:ext cx="31686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4" descr="notepa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4724400"/>
            <a:ext cx="1547813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5" descr="exce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84775" y="4724400"/>
            <a:ext cx="1547813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6" descr="outlook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52750" y="4689475"/>
            <a:ext cx="1547813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7" descr="sqlma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0825" y="4292600"/>
            <a:ext cx="2449513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Rectangle 18"/>
          <p:cNvSpPr>
            <a:spLocks noChangeArrowheads="1"/>
          </p:cNvSpPr>
          <p:nvPr/>
        </p:nvSpPr>
        <p:spPr bwMode="auto">
          <a:xfrm>
            <a:off x="217488" y="3933825"/>
            <a:ext cx="20510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SQL Makinesi</a:t>
            </a:r>
          </a:p>
        </p:txBody>
      </p:sp>
      <p:sp>
        <p:nvSpPr>
          <p:cNvPr id="7180" name="Rectangle 19"/>
          <p:cNvSpPr>
            <a:spLocks noChangeArrowheads="1"/>
          </p:cNvSpPr>
          <p:nvPr/>
        </p:nvSpPr>
        <p:spPr bwMode="auto">
          <a:xfrm>
            <a:off x="2736850" y="3933825"/>
            <a:ext cx="20510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Outlook SMS</a:t>
            </a:r>
          </a:p>
        </p:txBody>
      </p:sp>
      <p:sp>
        <p:nvSpPr>
          <p:cNvPr id="7181" name="Rectangle 20"/>
          <p:cNvSpPr>
            <a:spLocks noChangeArrowheads="1"/>
          </p:cNvSpPr>
          <p:nvPr/>
        </p:nvSpPr>
        <p:spPr bwMode="auto">
          <a:xfrm>
            <a:off x="4968875" y="3933825"/>
            <a:ext cx="20510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Excel SMS</a:t>
            </a:r>
          </a:p>
        </p:txBody>
      </p:sp>
      <p:sp>
        <p:nvSpPr>
          <p:cNvPr id="7182" name="Rectangle 21"/>
          <p:cNvSpPr>
            <a:spLocks noChangeArrowheads="1"/>
          </p:cNvSpPr>
          <p:nvPr/>
        </p:nvSpPr>
        <p:spPr bwMode="auto">
          <a:xfrm>
            <a:off x="6877050" y="3933825"/>
            <a:ext cx="2338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Dosyadan SMS</a:t>
            </a:r>
          </a:p>
        </p:txBody>
      </p:sp>
      <p:sp>
        <p:nvSpPr>
          <p:cNvPr id="7183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7184" name="Picture 9" descr="C:\Users\Orhan\Desktop\APİ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34000" y="2565400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6"/>
          <p:cNvSpPr>
            <a:spLocks noChangeArrowheads="1"/>
          </p:cNvSpPr>
          <p:nvPr/>
        </p:nvSpPr>
        <p:spPr bwMode="auto">
          <a:xfrm>
            <a:off x="900113" y="2276475"/>
            <a:ext cx="611981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İletim ve kullanım süresi belli olan ve özellikle güvenlik-şifre uygulamalarında kullanılan </a:t>
            </a:r>
            <a:r>
              <a:rPr lang="tr-TR" b="1">
                <a:solidFill>
                  <a:schemeClr val="tx1"/>
                </a:solidFill>
              </a:rPr>
              <a:t>Single Shot SMS</a:t>
            </a:r>
            <a:r>
              <a:rPr lang="tr-TR">
                <a:solidFill>
                  <a:schemeClr val="tx1"/>
                </a:solidFill>
              </a:rPr>
              <a:t> ile mesajlarınız anında iletilir.</a:t>
            </a:r>
          </a:p>
        </p:txBody>
      </p:sp>
      <p:pic>
        <p:nvPicPr>
          <p:cNvPr id="8198" name="Picture 16" descr="interak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268413"/>
            <a:ext cx="28813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900113" y="3429000"/>
            <a:ext cx="611981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b="1">
                <a:solidFill>
                  <a:schemeClr val="bg1"/>
                </a:solidFill>
              </a:rPr>
              <a:t>Dispatch SMS</a:t>
            </a:r>
            <a:r>
              <a:rPr lang="tr-TR">
                <a:solidFill>
                  <a:schemeClr val="bg1"/>
                </a:solidFill>
              </a:rPr>
              <a:t> ile yolladığınız SMS karşılığında müşterilerinizden geri dönüş sağlayabilir, interaktif hizmet ve uygulamalar geliştirebilirsiniz.</a:t>
            </a:r>
          </a:p>
        </p:txBody>
      </p:sp>
      <p:pic>
        <p:nvPicPr>
          <p:cNvPr id="8200" name="Picture 18" descr="ok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7538" y="3613150"/>
            <a:ext cx="4716462" cy="29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8202" name="Picture 9" descr="C:\Users\Orhan\Desktop\APİ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9750" y="4941888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395288" y="2133600"/>
            <a:ext cx="85693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Herhangi bir yazılıma ihtiyaç duymadan, internete erişebilen her yerden Toplu SMS gönderimi sağlar. </a:t>
            </a:r>
          </a:p>
        </p:txBody>
      </p:sp>
      <p:pic>
        <p:nvPicPr>
          <p:cNvPr id="9222" name="Picture 10" descr="websms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198563"/>
            <a:ext cx="31686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5" descr="duny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7038" y="4764088"/>
            <a:ext cx="2222500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7" descr="firefoxlog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3141663"/>
            <a:ext cx="1557337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8" descr="safr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24300" y="5038725"/>
            <a:ext cx="1557338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9" descr="ielogo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51738" y="5084763"/>
            <a:ext cx="1557337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20" descr="opera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95738" y="3500438"/>
            <a:ext cx="1557337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21" descr="chromelogo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67625" y="3568700"/>
            <a:ext cx="13684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Rectangle 23"/>
          <p:cNvSpPr>
            <a:spLocks noChangeArrowheads="1"/>
          </p:cNvSpPr>
          <p:nvPr/>
        </p:nvSpPr>
        <p:spPr bwMode="auto">
          <a:xfrm>
            <a:off x="395288" y="3646488"/>
            <a:ext cx="360045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b="1">
                <a:solidFill>
                  <a:schemeClr val="bg1"/>
                </a:solidFill>
              </a:rPr>
              <a:t>Tüm uygulamalara</a:t>
            </a:r>
            <a:r>
              <a:rPr lang="tr-TR">
                <a:solidFill>
                  <a:schemeClr val="bg1"/>
                </a:solidFill>
              </a:rPr>
              <a:t> (SMS, TC Kimlik No ile SMS, Toplu Video, İnteraktif SMS, Single Shot) </a:t>
            </a:r>
            <a:r>
              <a:rPr lang="tr-TR" b="1">
                <a:solidFill>
                  <a:schemeClr val="bg1"/>
                </a:solidFill>
              </a:rPr>
              <a:t>aynı web arayüzünden erişebilirsiniz.</a:t>
            </a:r>
          </a:p>
        </p:txBody>
      </p:sp>
      <p:sp>
        <p:nvSpPr>
          <p:cNvPr id="9230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9231" name="Picture 9" descr="C:\Users\Orhan\Desktop\APİ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00563" y="2276475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900113" y="2276475"/>
            <a:ext cx="446405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Ses, görüntü ve metinlerinizi bir arada kullanarak mesajlarınıza hareket ve enerji katın!</a:t>
            </a:r>
          </a:p>
        </p:txBody>
      </p:sp>
      <p:pic>
        <p:nvPicPr>
          <p:cNvPr id="10246" name="Picture 10" descr="mmsmak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268413"/>
            <a:ext cx="31686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12" descr="telef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19475" y="3644900"/>
            <a:ext cx="302418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11" descr="screenshot9sa copy copy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26455">
            <a:off x="5580063" y="1614488"/>
            <a:ext cx="3240087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0250" name="Picture 9" descr="C:\Users\Orhan\Desktop\APİ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34000" y="5157788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2" descr="C:\Users\Orhan\Desktop\Untitled-3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7088" y="3573463"/>
            <a:ext cx="1433512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12 Resim" descr="stick-figure-animated-gif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71550" y="4149725"/>
            <a:ext cx="11715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us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 descr="alt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250825" y="2349500"/>
            <a:ext cx="446405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Müşterilerinize ve çalışanlarınıza toplu olarak 2MB’a kadar video gönderebileceğiniz servistir.</a:t>
            </a:r>
          </a:p>
        </p:txBody>
      </p:sp>
      <p:pic>
        <p:nvPicPr>
          <p:cNvPr id="11270" name="Picture 10" descr="tnm_1436VideoClipArt-01a copy copy"/>
          <p:cNvPicPr>
            <a:picLocks noChangeAspect="1" noChangeArrowheads="1"/>
          </p:cNvPicPr>
          <p:nvPr/>
        </p:nvPicPr>
        <p:blipFill>
          <a:blip r:embed="rId6">
            <a:lum contrast="-90000"/>
          </a:blip>
          <a:srcRect/>
          <a:stretch>
            <a:fillRect/>
          </a:stretch>
        </p:blipFill>
        <p:spPr bwMode="auto">
          <a:xfrm>
            <a:off x="6300788" y="3754438"/>
            <a:ext cx="2843212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1" descr="topluvideolog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825" y="1268413"/>
            <a:ext cx="31686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Rectangle 12"/>
          <p:cNvSpPr>
            <a:spLocks noChangeArrowheads="1"/>
          </p:cNvSpPr>
          <p:nvPr/>
        </p:nvSpPr>
        <p:spPr bwMode="auto">
          <a:xfrm>
            <a:off x="250825" y="3933825"/>
            <a:ext cx="446405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Videoyu indiren aboneler, bu servis için </a:t>
            </a:r>
            <a:r>
              <a:rPr lang="tr-TR" b="1">
                <a:solidFill>
                  <a:schemeClr val="bg1"/>
                </a:solidFill>
              </a:rPr>
              <a:t>ücret ödemeyecektir.</a:t>
            </a:r>
          </a:p>
        </p:txBody>
      </p:sp>
      <p:sp>
        <p:nvSpPr>
          <p:cNvPr id="11273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1274" name="Picture 9" descr="C:\Users\Orhan\Desktop\APİ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39975" y="5157788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12" descr="C:\Users\Orhan\Desktop\skype-iphone-video-calling-0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2050" y="2133600"/>
            <a:ext cx="41719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3" descr="C:\Program Files\Total Video Converter\Converted\videoplayback_2 (3)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95963" y="2708275"/>
            <a:ext cx="2555875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  <p:sndAc>
      <p:stSnd>
        <p:snd r:embed="rId2" name="videoplayback_2 (2)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900113" y="2276475"/>
            <a:ext cx="446405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Turkcell, veritabanında bulunan tüm müşterilerinin GSM numaraları ile TC. Kimlik numaralarını eşleştirdi. </a:t>
            </a:r>
          </a:p>
        </p:txBody>
      </p:sp>
      <p:pic>
        <p:nvPicPr>
          <p:cNvPr id="12294" name="Picture 11" descr="tckimliksms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268413"/>
            <a:ext cx="31686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Rectangle 13"/>
          <p:cNvSpPr>
            <a:spLocks noChangeArrowheads="1"/>
          </p:cNvSpPr>
          <p:nvPr/>
        </p:nvSpPr>
        <p:spPr bwMode="auto">
          <a:xfrm>
            <a:off x="900113" y="4076700"/>
            <a:ext cx="446405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Sağlanan bu altyapı sayesinde artık GSM numarası bilinmeyen müşterilere, TC. Kimlik numaralarını kullanılarak SMS gönderilebilecek. </a:t>
            </a:r>
          </a:p>
        </p:txBody>
      </p:sp>
      <p:sp>
        <p:nvSpPr>
          <p:cNvPr id="12296" name="Rectangle 14"/>
          <p:cNvSpPr>
            <a:spLocks noChangeArrowheads="1"/>
          </p:cNvSpPr>
          <p:nvPr/>
        </p:nvSpPr>
        <p:spPr bwMode="auto">
          <a:xfrm>
            <a:off x="73025" y="6237288"/>
            <a:ext cx="6443663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tr-TR" sz="1700">
                <a:solidFill>
                  <a:schemeClr val="bg1"/>
                </a:solidFill>
              </a:rPr>
              <a:t>*Gönderilen mesajlar tanıtım amaçlı veya reklam içerikli olamaz.</a:t>
            </a:r>
          </a:p>
        </p:txBody>
      </p:sp>
      <p:sp>
        <p:nvSpPr>
          <p:cNvPr id="12297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2298" name="Picture 9" descr="C:\Users\Orhan\Desktop\APİ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2781300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13" descr="C:\Users\Orhan\Desktop\Untitled-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78425" y="1773238"/>
            <a:ext cx="39655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684213" y="1916113"/>
            <a:ext cx="56880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sz="1700">
                <a:solidFill>
                  <a:schemeClr val="tx1"/>
                </a:solidFill>
              </a:rPr>
              <a:t>Turkcell izinli veri tabanı altyapısı üzerine, Hermes tarafından geliştirilen Hedefli Mesaj uygulamamız ile sadece kendi müşterilerinize değil GSM numaralarını bilmediğiniz potansiyel müşterilerinize de SMS ve MMS gönderebilirsiniz.</a:t>
            </a:r>
            <a:r>
              <a:rPr lang="tr-TR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318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331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1287463"/>
            <a:ext cx="2160588" cy="412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320" name="Picture 11" descr="C:\Users\Orhan\Desktop\Untitled-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31513">
            <a:off x="7331075" y="2006600"/>
            <a:ext cx="1712913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4" descr="C:\Users\Orhan\Desktop\dart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70513" y="3644900"/>
            <a:ext cx="377348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9" descr="C:\Users\Orhan\Desktop\APİ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35375" y="5300663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23" name="67 Grup"/>
          <p:cNvGrpSpPr>
            <a:grpSpLocks/>
          </p:cNvGrpSpPr>
          <p:nvPr/>
        </p:nvGrpSpPr>
        <p:grpSpPr bwMode="auto">
          <a:xfrm>
            <a:off x="250825" y="3789363"/>
            <a:ext cx="3960813" cy="2303462"/>
            <a:chOff x="251520" y="3789040"/>
            <a:chExt cx="3960440" cy="2304256"/>
          </a:xfrm>
        </p:grpSpPr>
        <p:sp>
          <p:nvSpPr>
            <p:cNvPr id="39" name="Freeform 4"/>
            <p:cNvSpPr>
              <a:spLocks/>
            </p:cNvSpPr>
            <p:nvPr/>
          </p:nvSpPr>
          <p:spPr bwMode="auto">
            <a:xfrm>
              <a:off x="1043608" y="3935140"/>
              <a:ext cx="865106" cy="1006822"/>
            </a:xfrm>
            <a:custGeom>
              <a:avLst/>
              <a:gdLst>
                <a:gd name="T0" fmla="*/ 2147483647 w 1538"/>
                <a:gd name="T1" fmla="*/ 2147483647 h 1109"/>
                <a:gd name="T2" fmla="*/ 2147483647 w 1538"/>
                <a:gd name="T3" fmla="*/ 2147483647 h 1109"/>
                <a:gd name="T4" fmla="*/ 2147483647 w 1538"/>
                <a:gd name="T5" fmla="*/ 0 h 1109"/>
                <a:gd name="T6" fmla="*/ 0 w 1538"/>
                <a:gd name="T7" fmla="*/ 2147483647 h 1109"/>
                <a:gd name="T8" fmla="*/ 2147483647 w 1538"/>
                <a:gd name="T9" fmla="*/ 2147483647 h 11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8"/>
                <a:gd name="T16" fmla="*/ 0 h 1109"/>
                <a:gd name="T17" fmla="*/ 1538 w 1538"/>
                <a:gd name="T18" fmla="*/ 1109 h 110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8" h="1109">
                  <a:moveTo>
                    <a:pt x="1200" y="1109"/>
                  </a:moveTo>
                  <a:lnTo>
                    <a:pt x="1538" y="690"/>
                  </a:lnTo>
                  <a:lnTo>
                    <a:pt x="937" y="0"/>
                  </a:lnTo>
                  <a:lnTo>
                    <a:pt x="0" y="1109"/>
                  </a:lnTo>
                  <a:lnTo>
                    <a:pt x="1200" y="1109"/>
                  </a:lnTo>
                  <a:close/>
                </a:path>
              </a:pathLst>
            </a:custGeom>
            <a:solidFill>
              <a:srgbClr val="003366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001F3D"/>
              </a:prstShdw>
            </a:effectLst>
          </p:spPr>
          <p:txBody>
            <a:bodyPr wrap="none" lIns="72000" tIns="0" rIns="0" bIns="0" anchor="ctr"/>
            <a:lstStyle/>
            <a:p>
              <a:pPr>
                <a:defRPr/>
              </a:pPr>
              <a:endParaRPr lang="tr-TR" sz="1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3325" name="Text Box 8"/>
            <p:cNvSpPr txBox="1">
              <a:spLocks noChangeArrowheads="1"/>
            </p:cNvSpPr>
            <p:nvPr/>
          </p:nvSpPr>
          <p:spPr bwMode="auto">
            <a:xfrm>
              <a:off x="1044153" y="4437112"/>
              <a:ext cx="107888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r-TR" sz="1000" b="1">
                  <a:solidFill>
                    <a:schemeClr val="bg1"/>
                  </a:solidFill>
                  <a:latin typeface="Tahoma" pitchFamily="34" charset="0"/>
                </a:rPr>
                <a:t>Interests</a:t>
              </a:r>
              <a:endParaRPr lang="tr-TR" sz="1000" b="1">
                <a:solidFill>
                  <a:schemeClr val="bg1"/>
                </a:solidFill>
                <a:latin typeface="Tahoma" pitchFamily="34" charset="0"/>
                <a:ea typeface="ＭＳ Ｐゴシック" pitchFamily="34" charset="-128"/>
              </a:endParaRPr>
            </a:p>
          </p:txBody>
        </p:sp>
        <p:pic>
          <p:nvPicPr>
            <p:cNvPr id="13326" name="Picture 38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028303" y="4653136"/>
              <a:ext cx="599481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2" name="Freeform 3"/>
            <p:cNvSpPr>
              <a:spLocks/>
            </p:cNvSpPr>
            <p:nvPr/>
          </p:nvSpPr>
          <p:spPr bwMode="auto">
            <a:xfrm flipV="1">
              <a:off x="1691247" y="3860502"/>
              <a:ext cx="1296865" cy="647923"/>
            </a:xfrm>
            <a:custGeom>
              <a:avLst/>
              <a:gdLst/>
              <a:ahLst/>
              <a:cxnLst>
                <a:cxn ang="0">
                  <a:pos x="600" y="0"/>
                </a:cxn>
                <a:cxn ang="0">
                  <a:pos x="1307" y="0"/>
                </a:cxn>
                <a:cxn ang="0">
                  <a:pos x="1907" y="699"/>
                </a:cxn>
                <a:cxn ang="0">
                  <a:pos x="0" y="699"/>
                </a:cxn>
                <a:cxn ang="0">
                  <a:pos x="600" y="0"/>
                </a:cxn>
              </a:cxnLst>
              <a:rect l="0" t="0" r="r" b="b"/>
              <a:pathLst>
                <a:path w="1907" h="699">
                  <a:moveTo>
                    <a:pt x="600" y="0"/>
                  </a:moveTo>
                  <a:lnTo>
                    <a:pt x="1307" y="0"/>
                  </a:lnTo>
                  <a:lnTo>
                    <a:pt x="1907" y="699"/>
                  </a:lnTo>
                  <a:lnTo>
                    <a:pt x="0" y="699"/>
                  </a:lnTo>
                  <a:lnTo>
                    <a:pt x="600" y="0"/>
                  </a:lnTo>
                  <a:close/>
                </a:path>
              </a:pathLst>
            </a:custGeom>
            <a:solidFill>
              <a:schemeClr val="folHlink"/>
            </a:solidFill>
            <a:ln w="6350" cap="flat" cmpd="sng">
              <a:noFill/>
              <a:prstDash val="solid"/>
              <a:round/>
              <a:headEnd/>
              <a:tailEnd/>
            </a:ln>
            <a:effectLst>
              <a:prstShdw prst="shdw17" dist="17961" dir="2700000">
                <a:schemeClr val="folHlink">
                  <a:gamma/>
                  <a:shade val="60000"/>
                  <a:invGamma/>
                </a:schemeClr>
              </a:prstShdw>
            </a:effectLst>
          </p:spPr>
          <p:txBody>
            <a:bodyPr wrap="none" lIns="72000" tIns="0" rIns="0" bIns="0" anchor="ctr"/>
            <a:lstStyle/>
            <a:p>
              <a:pPr algn="ctr">
                <a:defRPr/>
              </a:pPr>
              <a:endParaRPr lang="tr-TR" sz="18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3328" name="Oval 34"/>
            <p:cNvSpPr>
              <a:spLocks noChangeArrowheads="1"/>
            </p:cNvSpPr>
            <p:nvPr/>
          </p:nvSpPr>
          <p:spPr bwMode="auto">
            <a:xfrm>
              <a:off x="1879497" y="3861049"/>
              <a:ext cx="460255" cy="288032"/>
            </a:xfrm>
            <a:prstGeom prst="ellipse">
              <a:avLst/>
            </a:prstGeom>
            <a:solidFill>
              <a:srgbClr val="3399FF"/>
            </a:solidFill>
            <a:ln w="6350" algn="ctr">
              <a:noFill/>
              <a:round/>
              <a:headEnd/>
              <a:tailEnd/>
            </a:ln>
            <a:effectLst>
              <a:prstShdw prst="shdw17" dist="17961" dir="2700000">
                <a:srgbClr val="1F5C99"/>
              </a:prstShdw>
            </a:effectLst>
          </p:spPr>
          <p:txBody>
            <a:bodyPr wrap="none" lIns="72000" tIns="0" rIns="0" bIns="0" anchor="ctr"/>
            <a:lstStyle/>
            <a:p>
              <a:pPr algn="ctr"/>
              <a:r>
                <a:rPr lang="tr-TR" sz="6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Kampuscell</a:t>
              </a:r>
            </a:p>
          </p:txBody>
        </p:sp>
        <p:sp>
          <p:nvSpPr>
            <p:cNvPr id="13329" name="Oval 35"/>
            <p:cNvSpPr>
              <a:spLocks noChangeArrowheads="1"/>
            </p:cNvSpPr>
            <p:nvPr/>
          </p:nvSpPr>
          <p:spPr bwMode="auto">
            <a:xfrm>
              <a:off x="2411760" y="3859759"/>
              <a:ext cx="378161" cy="289321"/>
            </a:xfrm>
            <a:prstGeom prst="ellipse">
              <a:avLst/>
            </a:prstGeom>
            <a:solidFill>
              <a:srgbClr val="3399FF"/>
            </a:solidFill>
            <a:ln w="6350" algn="ctr">
              <a:noFill/>
              <a:round/>
              <a:headEnd/>
              <a:tailEnd/>
            </a:ln>
            <a:effectLst>
              <a:prstShdw prst="shdw17" dist="17961" dir="2700000">
                <a:srgbClr val="1F5C99"/>
              </a:prstShdw>
            </a:effectLst>
          </p:spPr>
          <p:txBody>
            <a:bodyPr wrap="none" lIns="72000" tIns="0" rIns="0" bIns="0" anchor="ctr"/>
            <a:lstStyle/>
            <a:p>
              <a:pPr algn="ctr"/>
              <a:r>
                <a:rPr lang="tr-TR" sz="6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İstecell</a:t>
              </a:r>
            </a:p>
          </p:txBody>
        </p:sp>
        <p:sp>
          <p:nvSpPr>
            <p:cNvPr id="13330" name="Oval 36"/>
            <p:cNvSpPr>
              <a:spLocks noChangeArrowheads="1"/>
            </p:cNvSpPr>
            <p:nvPr/>
          </p:nvSpPr>
          <p:spPr bwMode="auto">
            <a:xfrm>
              <a:off x="2123728" y="4149080"/>
              <a:ext cx="432048" cy="289321"/>
            </a:xfrm>
            <a:prstGeom prst="ellipse">
              <a:avLst/>
            </a:prstGeom>
            <a:solidFill>
              <a:srgbClr val="3399FF"/>
            </a:solidFill>
            <a:ln w="6350" algn="ctr">
              <a:noFill/>
              <a:round/>
              <a:headEnd/>
              <a:tailEnd/>
            </a:ln>
            <a:effectLst>
              <a:prstShdw prst="shdw17" dist="17961" dir="2700000">
                <a:srgbClr val="1F5C99"/>
              </a:prstShdw>
            </a:effectLst>
          </p:spPr>
          <p:txBody>
            <a:bodyPr wrap="none" lIns="72000" tIns="0" rIns="0" bIns="0" anchor="ctr"/>
            <a:lstStyle/>
            <a:p>
              <a:pPr algn="ctr"/>
              <a:r>
                <a:rPr lang="tr-TR" sz="6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GNCTRKCLL</a:t>
              </a: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 flipH="1">
              <a:off x="2699214" y="3933552"/>
              <a:ext cx="1080986" cy="1008410"/>
            </a:xfrm>
            <a:custGeom>
              <a:avLst/>
              <a:gdLst>
                <a:gd name="T0" fmla="*/ 2147483647 w 1538"/>
                <a:gd name="T1" fmla="*/ 2147483647 h 1109"/>
                <a:gd name="T2" fmla="*/ 2147483647 w 1538"/>
                <a:gd name="T3" fmla="*/ 2147483647 h 1109"/>
                <a:gd name="T4" fmla="*/ 2147483647 w 1538"/>
                <a:gd name="T5" fmla="*/ 0 h 1109"/>
                <a:gd name="T6" fmla="*/ 0 w 1538"/>
                <a:gd name="T7" fmla="*/ 2147483647 h 1109"/>
                <a:gd name="T8" fmla="*/ 2147483647 w 1538"/>
                <a:gd name="T9" fmla="*/ 2147483647 h 11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8"/>
                <a:gd name="T16" fmla="*/ 0 h 1109"/>
                <a:gd name="T17" fmla="*/ 1538 w 1538"/>
                <a:gd name="T18" fmla="*/ 1109 h 110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8" h="1109">
                  <a:moveTo>
                    <a:pt x="1200" y="1109"/>
                  </a:moveTo>
                  <a:lnTo>
                    <a:pt x="1538" y="690"/>
                  </a:lnTo>
                  <a:lnTo>
                    <a:pt x="937" y="0"/>
                  </a:lnTo>
                  <a:lnTo>
                    <a:pt x="0" y="1109"/>
                  </a:lnTo>
                  <a:lnTo>
                    <a:pt x="1200" y="1109"/>
                  </a:lnTo>
                  <a:close/>
                </a:path>
              </a:pathLst>
            </a:custGeom>
            <a:solidFill>
              <a:srgbClr val="FF9900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995C00"/>
              </a:prstShdw>
            </a:effectLst>
          </p:spPr>
          <p:txBody>
            <a:bodyPr wrap="none" lIns="72000" tIns="0" rIns="0" bIns="0" anchor="ctr"/>
            <a:lstStyle/>
            <a:p>
              <a:pPr>
                <a:defRPr/>
              </a:pPr>
              <a:endParaRPr lang="tr-TR" sz="1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3332" name="Text Box 12"/>
            <p:cNvSpPr txBox="1">
              <a:spLocks noChangeArrowheads="1"/>
            </p:cNvSpPr>
            <p:nvPr/>
          </p:nvSpPr>
          <p:spPr bwMode="auto">
            <a:xfrm>
              <a:off x="2771800" y="4439938"/>
              <a:ext cx="792088" cy="357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tr-TR" sz="1000" b="1">
                  <a:solidFill>
                    <a:schemeClr val="bg1"/>
                  </a:solidFill>
                  <a:latin typeface="Tahoma" pitchFamily="34" charset="0"/>
                </a:rPr>
                <a:t>Usage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tr-TR" sz="1000" b="1">
                  <a:solidFill>
                    <a:schemeClr val="bg1"/>
                  </a:solidFill>
                  <a:latin typeface="Tahoma" pitchFamily="34" charset="0"/>
                </a:rPr>
                <a:t>Data</a:t>
              </a:r>
            </a:p>
          </p:txBody>
        </p:sp>
        <p:sp>
          <p:nvSpPr>
            <p:cNvPr id="13333" name="Oval 27"/>
            <p:cNvSpPr>
              <a:spLocks noChangeArrowheads="1"/>
            </p:cNvSpPr>
            <p:nvPr/>
          </p:nvSpPr>
          <p:spPr bwMode="auto">
            <a:xfrm>
              <a:off x="3347864" y="3933056"/>
              <a:ext cx="504056" cy="360040"/>
            </a:xfrm>
            <a:prstGeom prst="ellipse">
              <a:avLst/>
            </a:prstGeom>
            <a:solidFill>
              <a:srgbClr val="FF9900"/>
            </a:solidFill>
            <a:ln w="6350" algn="ctr">
              <a:noFill/>
              <a:round/>
              <a:headEnd/>
              <a:tailEnd/>
            </a:ln>
            <a:effectLst>
              <a:prstShdw prst="shdw17" dist="17961" dir="2700000">
                <a:srgbClr val="995C00"/>
              </a:prstShdw>
            </a:effectLst>
          </p:spPr>
          <p:txBody>
            <a:bodyPr wrap="none" lIns="72000" tIns="0" rIns="0" bIns="0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MMS</a:t>
              </a:r>
            </a:p>
          </p:txBody>
        </p:sp>
        <p:sp>
          <p:nvSpPr>
            <p:cNvPr id="13334" name="Oval 28"/>
            <p:cNvSpPr>
              <a:spLocks noChangeArrowheads="1"/>
            </p:cNvSpPr>
            <p:nvPr/>
          </p:nvSpPr>
          <p:spPr bwMode="auto">
            <a:xfrm>
              <a:off x="3635896" y="4293096"/>
              <a:ext cx="504056" cy="360809"/>
            </a:xfrm>
            <a:prstGeom prst="ellipse">
              <a:avLst/>
            </a:prstGeom>
            <a:solidFill>
              <a:srgbClr val="FF9900"/>
            </a:solidFill>
            <a:ln w="6350" algn="ctr">
              <a:noFill/>
              <a:round/>
              <a:headEnd/>
              <a:tailEnd/>
            </a:ln>
            <a:effectLst>
              <a:prstShdw prst="shdw17" dist="17961" dir="2700000">
                <a:srgbClr val="995C00"/>
              </a:prstShdw>
            </a:effectLst>
          </p:spPr>
          <p:txBody>
            <a:bodyPr wrap="none" lIns="72000" tIns="0" rIns="0" bIns="0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Roaming</a:t>
              </a:r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1043608" y="5084887"/>
              <a:ext cx="863519" cy="792435"/>
            </a:xfrm>
            <a:custGeom>
              <a:avLst/>
              <a:gdLst>
                <a:gd name="T0" fmla="*/ 2147483647 w 1529"/>
                <a:gd name="T1" fmla="*/ 0 h 1117"/>
                <a:gd name="T2" fmla="*/ 2147483647 w 1529"/>
                <a:gd name="T3" fmla="*/ 2147483647 h 1117"/>
                <a:gd name="T4" fmla="*/ 2147483647 w 1529"/>
                <a:gd name="T5" fmla="*/ 2147483647 h 1117"/>
                <a:gd name="T6" fmla="*/ 0 w 1529"/>
                <a:gd name="T7" fmla="*/ 0 h 1117"/>
                <a:gd name="T8" fmla="*/ 2147483647 w 1529"/>
                <a:gd name="T9" fmla="*/ 0 h 1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9"/>
                <a:gd name="T16" fmla="*/ 0 h 1117"/>
                <a:gd name="T17" fmla="*/ 1529 w 1529"/>
                <a:gd name="T18" fmla="*/ 1117 h 11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9" h="1117">
                  <a:moveTo>
                    <a:pt x="1200" y="0"/>
                  </a:moveTo>
                  <a:lnTo>
                    <a:pt x="1529" y="410"/>
                  </a:lnTo>
                  <a:lnTo>
                    <a:pt x="929" y="1117"/>
                  </a:lnTo>
                  <a:lnTo>
                    <a:pt x="0" y="0"/>
                  </a:lnTo>
                  <a:lnTo>
                    <a:pt x="1200" y="0"/>
                  </a:lnTo>
                  <a:close/>
                </a:path>
              </a:pathLst>
            </a:custGeom>
            <a:solidFill>
              <a:srgbClr val="990099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5C005C"/>
              </a:prstShdw>
            </a:effectLst>
          </p:spPr>
          <p:txBody>
            <a:bodyPr wrap="none" lIns="72000" tIns="0" rIns="0" bIns="0" anchor="ctr"/>
            <a:lstStyle/>
            <a:p>
              <a:pPr>
                <a:defRPr/>
              </a:pPr>
              <a:endParaRPr lang="tr-TR" sz="1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3336" name="Text Box 9"/>
            <p:cNvSpPr txBox="1">
              <a:spLocks noChangeArrowheads="1"/>
            </p:cNvSpPr>
            <p:nvPr/>
          </p:nvSpPr>
          <p:spPr bwMode="auto">
            <a:xfrm>
              <a:off x="1115815" y="5229200"/>
              <a:ext cx="863897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r-TR" sz="10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Lo</a:t>
              </a:r>
              <a:r>
                <a:rPr lang="tr-TR" sz="1000" b="1">
                  <a:solidFill>
                    <a:schemeClr val="bg1"/>
                  </a:solidFill>
                  <a:latin typeface="Tahoma" pitchFamily="34" charset="0"/>
                </a:rPr>
                <a:t>cation</a:t>
              </a:r>
              <a:endParaRPr lang="tr-TR" sz="1000" b="1">
                <a:solidFill>
                  <a:schemeClr val="bg1"/>
                </a:solidFill>
                <a:latin typeface="Tahoma" pitchFamily="34" charset="0"/>
                <a:ea typeface="ＭＳ Ｐゴシック" pitchFamily="34" charset="-128"/>
              </a:endParaRPr>
            </a:p>
          </p:txBody>
        </p:sp>
        <p:sp>
          <p:nvSpPr>
            <p:cNvPr id="52" name="Freeform 2"/>
            <p:cNvSpPr>
              <a:spLocks/>
            </p:cNvSpPr>
            <p:nvPr/>
          </p:nvSpPr>
          <p:spPr bwMode="auto">
            <a:xfrm>
              <a:off x="1764266" y="5445373"/>
              <a:ext cx="1150829" cy="503411"/>
            </a:xfrm>
            <a:custGeom>
              <a:avLst/>
              <a:gdLst>
                <a:gd name="T0" fmla="*/ 2147483647 w 1907"/>
                <a:gd name="T1" fmla="*/ 0 h 699"/>
                <a:gd name="T2" fmla="*/ 2147483647 w 1907"/>
                <a:gd name="T3" fmla="*/ 0 h 699"/>
                <a:gd name="T4" fmla="*/ 2147483647 w 1907"/>
                <a:gd name="T5" fmla="*/ 2147483647 h 699"/>
                <a:gd name="T6" fmla="*/ 0 w 1907"/>
                <a:gd name="T7" fmla="*/ 2147483647 h 699"/>
                <a:gd name="T8" fmla="*/ 2147483647 w 1907"/>
                <a:gd name="T9" fmla="*/ 0 h 6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07"/>
                <a:gd name="T16" fmla="*/ 0 h 699"/>
                <a:gd name="T17" fmla="*/ 1907 w 1907"/>
                <a:gd name="T18" fmla="*/ 699 h 69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07" h="699">
                  <a:moveTo>
                    <a:pt x="600" y="0"/>
                  </a:moveTo>
                  <a:lnTo>
                    <a:pt x="1307" y="0"/>
                  </a:lnTo>
                  <a:lnTo>
                    <a:pt x="1907" y="699"/>
                  </a:lnTo>
                  <a:lnTo>
                    <a:pt x="0" y="699"/>
                  </a:lnTo>
                  <a:lnTo>
                    <a:pt x="600" y="0"/>
                  </a:lnTo>
                  <a:close/>
                </a:path>
              </a:pathLst>
            </a:custGeom>
            <a:solidFill>
              <a:srgbClr val="FFFF66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99993D"/>
              </a:prstShdw>
            </a:effectLst>
          </p:spPr>
          <p:txBody>
            <a:bodyPr wrap="none" lIns="72000" tIns="0" rIns="0" bIns="0" anchor="ctr"/>
            <a:lstStyle/>
            <a:p>
              <a:pPr>
                <a:defRPr/>
              </a:pPr>
              <a:endParaRPr lang="tr-TR" sz="1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3338" name="Text Box 10"/>
            <p:cNvSpPr txBox="1">
              <a:spLocks noChangeArrowheads="1"/>
            </p:cNvSpPr>
            <p:nvPr/>
          </p:nvSpPr>
          <p:spPr bwMode="auto">
            <a:xfrm rot="10800000" flipV="1">
              <a:off x="2123728" y="5589240"/>
              <a:ext cx="432048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r-TR" sz="1000" b="1">
                  <a:solidFill>
                    <a:schemeClr val="tx1"/>
                  </a:solidFill>
                  <a:latin typeface="Tahoma" pitchFamily="34" charset="0"/>
                </a:rPr>
                <a:t>SES</a:t>
              </a:r>
            </a:p>
          </p:txBody>
        </p:sp>
        <p:sp>
          <p:nvSpPr>
            <p:cNvPr id="54" name="Freeform 7"/>
            <p:cNvSpPr>
              <a:spLocks/>
            </p:cNvSpPr>
            <p:nvPr/>
          </p:nvSpPr>
          <p:spPr bwMode="auto">
            <a:xfrm flipH="1">
              <a:off x="2699214" y="5084887"/>
              <a:ext cx="1007968" cy="863898"/>
            </a:xfrm>
            <a:custGeom>
              <a:avLst/>
              <a:gdLst>
                <a:gd name="T0" fmla="*/ 2147483647 w 1529"/>
                <a:gd name="T1" fmla="*/ 0 h 1117"/>
                <a:gd name="T2" fmla="*/ 2147483647 w 1529"/>
                <a:gd name="T3" fmla="*/ 2147483647 h 1117"/>
                <a:gd name="T4" fmla="*/ 2147483647 w 1529"/>
                <a:gd name="T5" fmla="*/ 2147483647 h 1117"/>
                <a:gd name="T6" fmla="*/ 0 w 1529"/>
                <a:gd name="T7" fmla="*/ 0 h 1117"/>
                <a:gd name="T8" fmla="*/ 2147483647 w 1529"/>
                <a:gd name="T9" fmla="*/ 0 h 1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9"/>
                <a:gd name="T16" fmla="*/ 0 h 1117"/>
                <a:gd name="T17" fmla="*/ 1529 w 1529"/>
                <a:gd name="T18" fmla="*/ 1117 h 11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9" h="1117">
                  <a:moveTo>
                    <a:pt x="1200" y="0"/>
                  </a:moveTo>
                  <a:lnTo>
                    <a:pt x="1529" y="410"/>
                  </a:lnTo>
                  <a:lnTo>
                    <a:pt x="929" y="1117"/>
                  </a:lnTo>
                  <a:lnTo>
                    <a:pt x="0" y="0"/>
                  </a:lnTo>
                  <a:lnTo>
                    <a:pt x="1200" y="0"/>
                  </a:lnTo>
                  <a:close/>
                </a:path>
              </a:pathLst>
            </a:custGeom>
            <a:solidFill>
              <a:srgbClr val="FF3300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991F00"/>
              </a:prstShdw>
            </a:effectLst>
          </p:spPr>
          <p:txBody>
            <a:bodyPr wrap="none" lIns="72000" tIns="0" rIns="0" bIns="0" anchor="ctr"/>
            <a:lstStyle/>
            <a:p>
              <a:pPr>
                <a:defRPr/>
              </a:pPr>
              <a:endParaRPr lang="tr-TR" sz="1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3340" name="Text Box 11"/>
            <p:cNvSpPr txBox="1">
              <a:spLocks noChangeArrowheads="1"/>
            </p:cNvSpPr>
            <p:nvPr/>
          </p:nvSpPr>
          <p:spPr bwMode="auto">
            <a:xfrm>
              <a:off x="2555776" y="5229200"/>
              <a:ext cx="115212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r-TR" sz="9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Demo</a:t>
              </a:r>
              <a:r>
                <a:rPr lang="tr-TR" sz="900" b="1">
                  <a:solidFill>
                    <a:schemeClr val="bg1"/>
                  </a:solidFill>
                  <a:latin typeface="Tahoma" pitchFamily="34" charset="0"/>
                </a:rPr>
                <a:t>graphic</a:t>
              </a:r>
            </a:p>
          </p:txBody>
        </p:sp>
        <p:sp>
          <p:nvSpPr>
            <p:cNvPr id="13341" name="Oval 13"/>
            <p:cNvSpPr>
              <a:spLocks noChangeArrowheads="1"/>
            </p:cNvSpPr>
            <p:nvPr/>
          </p:nvSpPr>
          <p:spPr bwMode="auto">
            <a:xfrm>
              <a:off x="3491880" y="5445224"/>
              <a:ext cx="504056" cy="360039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Age</a:t>
              </a:r>
            </a:p>
          </p:txBody>
        </p:sp>
        <p:sp>
          <p:nvSpPr>
            <p:cNvPr id="13342" name="Oval 15"/>
            <p:cNvSpPr>
              <a:spLocks noChangeArrowheads="1"/>
            </p:cNvSpPr>
            <p:nvPr/>
          </p:nvSpPr>
          <p:spPr bwMode="auto">
            <a:xfrm>
              <a:off x="3707904" y="5085184"/>
              <a:ext cx="504056" cy="360040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Sex</a:t>
              </a:r>
            </a:p>
          </p:txBody>
        </p:sp>
        <p:sp>
          <p:nvSpPr>
            <p:cNvPr id="13343" name="Oval 18"/>
            <p:cNvSpPr>
              <a:spLocks noChangeArrowheads="1"/>
            </p:cNvSpPr>
            <p:nvPr/>
          </p:nvSpPr>
          <p:spPr bwMode="auto">
            <a:xfrm>
              <a:off x="539553" y="5373216"/>
              <a:ext cx="576064" cy="360040"/>
            </a:xfrm>
            <a:prstGeom prst="ellipse">
              <a:avLst/>
            </a:prstGeom>
            <a:solidFill>
              <a:srgbClr val="99009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S</a:t>
              </a:r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tatic</a:t>
              </a:r>
            </a:p>
          </p:txBody>
        </p:sp>
        <p:sp>
          <p:nvSpPr>
            <p:cNvPr id="13344" name="Oval 19"/>
            <p:cNvSpPr>
              <a:spLocks noChangeArrowheads="1"/>
            </p:cNvSpPr>
            <p:nvPr/>
          </p:nvSpPr>
          <p:spPr bwMode="auto">
            <a:xfrm>
              <a:off x="755577" y="5733256"/>
              <a:ext cx="576064" cy="360040"/>
            </a:xfrm>
            <a:prstGeom prst="ellipse">
              <a:avLst/>
            </a:prstGeom>
            <a:solidFill>
              <a:srgbClr val="99009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Regional</a:t>
              </a:r>
            </a:p>
          </p:txBody>
        </p:sp>
        <p:sp>
          <p:nvSpPr>
            <p:cNvPr id="13345" name="Oval 20"/>
            <p:cNvSpPr>
              <a:spLocks noChangeArrowheads="1"/>
            </p:cNvSpPr>
            <p:nvPr/>
          </p:nvSpPr>
          <p:spPr bwMode="auto">
            <a:xfrm>
              <a:off x="395536" y="5013176"/>
              <a:ext cx="576063" cy="360039"/>
            </a:xfrm>
            <a:prstGeom prst="ellipse">
              <a:avLst/>
            </a:prstGeom>
            <a:solidFill>
              <a:srgbClr val="99009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Dynamic</a:t>
              </a:r>
              <a:endParaRPr lang="tr-TR" sz="800" b="1">
                <a:solidFill>
                  <a:schemeClr val="bg1"/>
                </a:solidFill>
                <a:latin typeface="Tahoma" pitchFamily="34" charset="0"/>
                <a:ea typeface="ＭＳ Ｐゴシック" pitchFamily="34" charset="-128"/>
              </a:endParaRPr>
            </a:p>
          </p:txBody>
        </p:sp>
        <p:sp>
          <p:nvSpPr>
            <p:cNvPr id="13346" name="Oval 21"/>
            <p:cNvSpPr>
              <a:spLocks noChangeArrowheads="1"/>
            </p:cNvSpPr>
            <p:nvPr/>
          </p:nvSpPr>
          <p:spPr bwMode="auto">
            <a:xfrm>
              <a:off x="971600" y="3789040"/>
              <a:ext cx="504800" cy="360237"/>
            </a:xfrm>
            <a:prstGeom prst="ellipse">
              <a:avLst/>
            </a:pr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Spor</a:t>
              </a:r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t</a:t>
              </a:r>
            </a:p>
          </p:txBody>
        </p:sp>
        <p:sp>
          <p:nvSpPr>
            <p:cNvPr id="13347" name="Oval 22"/>
            <p:cNvSpPr>
              <a:spLocks noChangeArrowheads="1"/>
            </p:cNvSpPr>
            <p:nvPr/>
          </p:nvSpPr>
          <p:spPr bwMode="auto">
            <a:xfrm>
              <a:off x="755576" y="4149080"/>
              <a:ext cx="504801" cy="360237"/>
            </a:xfrm>
            <a:prstGeom prst="ellipse">
              <a:avLst/>
            </a:pr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I</a:t>
              </a:r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nternet</a:t>
              </a:r>
            </a:p>
          </p:txBody>
        </p:sp>
        <p:sp>
          <p:nvSpPr>
            <p:cNvPr id="13348" name="Oval 23"/>
            <p:cNvSpPr>
              <a:spLocks noChangeArrowheads="1"/>
            </p:cNvSpPr>
            <p:nvPr/>
          </p:nvSpPr>
          <p:spPr bwMode="auto">
            <a:xfrm>
              <a:off x="539552" y="4509120"/>
              <a:ext cx="504800" cy="360237"/>
            </a:xfrm>
            <a:prstGeom prst="ellipse">
              <a:avLst/>
            </a:prstGeom>
            <a:solidFill>
              <a:srgbClr val="00008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M</a:t>
              </a:r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usic</a:t>
              </a:r>
              <a:endParaRPr lang="tr-TR" sz="800" b="1">
                <a:solidFill>
                  <a:schemeClr val="bg1"/>
                </a:solidFill>
                <a:latin typeface="Tahoma" pitchFamily="34" charset="0"/>
                <a:ea typeface="ＭＳ Ｐゴシック" pitchFamily="34" charset="-128"/>
              </a:endParaRPr>
            </a:p>
          </p:txBody>
        </p:sp>
        <p:sp>
          <p:nvSpPr>
            <p:cNvPr id="13349" name="Oval 24"/>
            <p:cNvSpPr>
              <a:spLocks noChangeArrowheads="1"/>
            </p:cNvSpPr>
            <p:nvPr/>
          </p:nvSpPr>
          <p:spPr bwMode="auto">
            <a:xfrm>
              <a:off x="467544" y="3789040"/>
              <a:ext cx="504801" cy="360237"/>
            </a:xfrm>
            <a:prstGeom prst="ellipse">
              <a:avLst/>
            </a:pr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8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Finan</a:t>
              </a:r>
              <a:r>
                <a:rPr lang="tr-TR" sz="800" b="1">
                  <a:solidFill>
                    <a:schemeClr val="bg1"/>
                  </a:solidFill>
                  <a:latin typeface="Tahoma" pitchFamily="34" charset="0"/>
                </a:rPr>
                <a:t>ce</a:t>
              </a:r>
            </a:p>
          </p:txBody>
        </p:sp>
        <p:sp>
          <p:nvSpPr>
            <p:cNvPr id="13350" name="Oval 25"/>
            <p:cNvSpPr>
              <a:spLocks noChangeArrowheads="1"/>
            </p:cNvSpPr>
            <p:nvPr/>
          </p:nvSpPr>
          <p:spPr bwMode="auto">
            <a:xfrm>
              <a:off x="251520" y="4149080"/>
              <a:ext cx="504801" cy="360237"/>
            </a:xfrm>
            <a:prstGeom prst="ellipse">
              <a:avLst/>
            </a:pr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r-TR" sz="700" b="1">
                  <a:solidFill>
                    <a:schemeClr val="bg1"/>
                  </a:solidFill>
                  <a:latin typeface="Tahoma" pitchFamily="34" charset="0"/>
                  <a:ea typeface="ＭＳ Ｐゴシック" pitchFamily="34" charset="-128"/>
                </a:rPr>
                <a:t>Te</a:t>
              </a:r>
              <a:r>
                <a:rPr lang="tr-TR" sz="700" b="1">
                  <a:solidFill>
                    <a:schemeClr val="bg1"/>
                  </a:solidFill>
                  <a:latin typeface="Tahoma" pitchFamily="34" charset="0"/>
                </a:rPr>
                <a:t>chnology</a:t>
              </a:r>
              <a:endParaRPr lang="tr-TR" sz="700" b="1">
                <a:solidFill>
                  <a:schemeClr val="bg1"/>
                </a:solidFill>
                <a:latin typeface="Tahoma" pitchFamily="34" charset="0"/>
                <a:ea typeface="ＭＳ Ｐゴシック" pitchFamily="34" charset="-128"/>
              </a:endParaRPr>
            </a:p>
          </p:txBody>
        </p:sp>
      </p:grp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900113" y="2276475"/>
            <a:ext cx="547211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/>
              <a:t>Hızla gelişen ve dinamik yapısıyla pazarlamada en etkin yol olan mobil pazarlama, markaların yatırımlarının geri dönüşümlerini kolayca ölçmelerini sağlar.</a:t>
            </a:r>
            <a:endParaRPr lang="tr-TR">
              <a:solidFill>
                <a:schemeClr val="tx1"/>
              </a:solidFill>
            </a:endParaRPr>
          </a:p>
        </p:txBody>
      </p:sp>
      <p:sp>
        <p:nvSpPr>
          <p:cNvPr id="14342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4343" name="Picture 2" descr="C:\Users\Orhan\Desktop\mpp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1268413"/>
            <a:ext cx="2519363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3" descr="C:\Users\Orhan\Desktop\ht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3141663"/>
            <a:ext cx="14287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Rectangle 6"/>
          <p:cNvSpPr>
            <a:spLocks noChangeArrowheads="1"/>
          </p:cNvSpPr>
          <p:nvPr/>
        </p:nvSpPr>
        <p:spPr bwMode="auto">
          <a:xfrm>
            <a:off x="900113" y="4221163"/>
            <a:ext cx="540067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Hermes İletişim, sunduğu mobil pazarlama servisleri ile müşterilerine uygun maliyetli ve etkinliği ölçülebilir mecralar yaratmaya da devam ediyor.</a:t>
            </a:r>
          </a:p>
          <a:p>
            <a:endParaRPr lang="tr-T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11" descr="ap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125538"/>
            <a:ext cx="5545138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900113" y="2349500"/>
            <a:ext cx="39592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sz="1800">
                <a:solidFill>
                  <a:schemeClr val="tx1"/>
                </a:solidFill>
              </a:rPr>
              <a:t>Hermes İletişim’in yazılımcılar için hazırlamış olduğu API desteği  ile entegrasyon sürecine hız kazandırır.</a:t>
            </a:r>
          </a:p>
        </p:txBody>
      </p:sp>
      <p:pic>
        <p:nvPicPr>
          <p:cNvPr id="15367" name="Picture 14" descr="developer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3800" y="1341438"/>
            <a:ext cx="414020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Rectangle 15"/>
          <p:cNvSpPr>
            <a:spLocks noChangeArrowheads="1"/>
          </p:cNvSpPr>
          <p:nvPr/>
        </p:nvSpPr>
        <p:spPr bwMode="auto">
          <a:xfrm>
            <a:off x="900113" y="3500438"/>
            <a:ext cx="3959225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sz="1800">
                <a:solidFill>
                  <a:schemeClr val="bg1"/>
                </a:solidFill>
              </a:rPr>
              <a:t>Kolay ve esnek yapısı ile tüm yazılımlara toplu mesajlaşma servisleri </a:t>
            </a:r>
            <a:r>
              <a:rPr lang="tr-TR" sz="1800" b="1">
                <a:solidFill>
                  <a:schemeClr val="bg1"/>
                </a:solidFill>
              </a:rPr>
              <a:t>ücretsiz</a:t>
            </a:r>
            <a:r>
              <a:rPr lang="tr-TR" sz="1800">
                <a:solidFill>
                  <a:schemeClr val="bg1"/>
                </a:solidFill>
              </a:rPr>
              <a:t> entegre edilebilebilir.</a:t>
            </a:r>
          </a:p>
        </p:txBody>
      </p:sp>
      <p:sp>
        <p:nvSpPr>
          <p:cNvPr id="15369" name="Rectangle 16"/>
          <p:cNvSpPr>
            <a:spLocks noChangeArrowheads="1"/>
          </p:cNvSpPr>
          <p:nvPr/>
        </p:nvSpPr>
        <p:spPr bwMode="auto">
          <a:xfrm>
            <a:off x="179388" y="4941888"/>
            <a:ext cx="8785225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sz="1900">
                <a:solidFill>
                  <a:schemeClr val="tx1"/>
                </a:solidFill>
              </a:rPr>
              <a:t>SMS Makinesi WSDL-XML API - </a:t>
            </a:r>
            <a:r>
              <a:rPr lang="tr-TR" sz="1900">
                <a:solidFill>
                  <a:schemeClr val="bg1"/>
                </a:solidFill>
              </a:rPr>
              <a:t>SMS Makinesi COM API - </a:t>
            </a:r>
            <a:r>
              <a:rPr lang="tr-TR" sz="1900">
                <a:solidFill>
                  <a:schemeClr val="tx1"/>
                </a:solidFill>
              </a:rPr>
              <a:t>SMS Makinesi İnteraktif SMS API - </a:t>
            </a:r>
            <a:r>
              <a:rPr lang="tr-TR" sz="1900">
                <a:solidFill>
                  <a:schemeClr val="bg1"/>
                </a:solidFill>
              </a:rPr>
              <a:t>SMS Makinesi Dispatch SMS API - </a:t>
            </a:r>
            <a:r>
              <a:rPr lang="tr-TR" sz="1900">
                <a:solidFill>
                  <a:schemeClr val="tx1"/>
                </a:solidFill>
              </a:rPr>
              <a:t>SMS Makinesi Single Shot SMS API - </a:t>
            </a:r>
            <a:r>
              <a:rPr lang="tr-TR" sz="1900">
                <a:solidFill>
                  <a:schemeClr val="bg1"/>
                </a:solidFill>
              </a:rPr>
              <a:t>T.C. Kimlik Numarası ile SMS API - </a:t>
            </a:r>
            <a:r>
              <a:rPr lang="tr-TR" sz="1900">
                <a:solidFill>
                  <a:schemeClr val="tx1"/>
                </a:solidFill>
              </a:rPr>
              <a:t>MMS Makinesi WSDL-XML API - </a:t>
            </a:r>
            <a:r>
              <a:rPr lang="tr-TR" sz="1900">
                <a:solidFill>
                  <a:schemeClr val="bg1"/>
                </a:solidFill>
              </a:rPr>
              <a:t>MMS Makinesi COM API - </a:t>
            </a:r>
            <a:r>
              <a:rPr lang="tr-TR" sz="1900">
                <a:solidFill>
                  <a:schemeClr val="tx1"/>
                </a:solidFill>
              </a:rPr>
              <a:t>Faks Makinesi COM API - </a:t>
            </a:r>
            <a:r>
              <a:rPr lang="tr-TR" sz="1900">
                <a:solidFill>
                  <a:schemeClr val="bg1"/>
                </a:solidFill>
              </a:rPr>
              <a:t>Toplu Video WSDL-XML API</a:t>
            </a:r>
          </a:p>
          <a:p>
            <a:pPr>
              <a:buFont typeface="Wingdings" pitchFamily="2" charset="2"/>
              <a:buNone/>
            </a:pPr>
            <a:r>
              <a:rPr lang="tr-TR" sz="1900">
                <a:solidFill>
                  <a:schemeClr val="tx1"/>
                </a:solidFill>
              </a:rPr>
              <a:t>Voice API </a:t>
            </a:r>
            <a:r>
              <a:rPr lang="tr-TR" sz="1900">
                <a:solidFill>
                  <a:schemeClr val="bg1"/>
                </a:solidFill>
              </a:rPr>
              <a:t>- SMS Makinesi Hedefli Mesaj API</a:t>
            </a:r>
          </a:p>
        </p:txBody>
      </p:sp>
      <p:sp>
        <p:nvSpPr>
          <p:cNvPr id="15370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5371" name="Picture 9" descr="C:\Users\Orhan\Desktop\APİ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19250" y="1196975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6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2" descr="smsdem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" y="4508500"/>
            <a:ext cx="15208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3" descr="topluvideodem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3388" y="4581525"/>
            <a:ext cx="14541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4" descr="mmsdem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36700" y="4508500"/>
            <a:ext cx="145097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16"/>
          <p:cNvSpPr>
            <a:spLocks noChangeArrowheads="1"/>
          </p:cNvSpPr>
          <p:nvPr/>
        </p:nvSpPr>
        <p:spPr bwMode="auto">
          <a:xfrm>
            <a:off x="900113" y="1700213"/>
            <a:ext cx="7632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Toplu mesajlaşma çözümleri için geliştirilen tüm yazılımlarımız, </a:t>
            </a:r>
            <a:r>
              <a:rPr lang="tr-TR" b="1">
                <a:solidFill>
                  <a:schemeClr val="tx1"/>
                </a:solidFill>
              </a:rPr>
              <a:t>ücretsiz</a:t>
            </a:r>
            <a:r>
              <a:rPr lang="tr-TR">
                <a:solidFill>
                  <a:schemeClr val="tx1"/>
                </a:solidFill>
              </a:rPr>
              <a:t> olarak müşterilerimize sunulmaktadır.</a:t>
            </a:r>
          </a:p>
        </p:txBody>
      </p:sp>
      <p:sp>
        <p:nvSpPr>
          <p:cNvPr id="16393" name="Rectangle 17"/>
          <p:cNvSpPr>
            <a:spLocks noChangeArrowheads="1"/>
          </p:cNvSpPr>
          <p:nvPr/>
        </p:nvSpPr>
        <p:spPr bwMode="auto">
          <a:xfrm>
            <a:off x="900113" y="2781300"/>
            <a:ext cx="7632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bg1"/>
                </a:solidFill>
              </a:rPr>
              <a:t>Programlarımızı tanımak ve test etmek için </a:t>
            </a:r>
            <a:r>
              <a:rPr lang="tr-TR" b="1">
                <a:solidFill>
                  <a:schemeClr val="bg1"/>
                </a:solidFill>
              </a:rPr>
              <a:t>ücretsiz demo</a:t>
            </a:r>
            <a:r>
              <a:rPr lang="tr-TR">
                <a:solidFill>
                  <a:schemeClr val="bg1"/>
                </a:solidFill>
              </a:rPr>
              <a:t> talebinde bulunun.</a:t>
            </a:r>
          </a:p>
        </p:txBody>
      </p:sp>
      <p:sp>
        <p:nvSpPr>
          <p:cNvPr id="16394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TURKCELL TOPLU MESAJLAŞMA SERVİSLERİ</a:t>
            </a:r>
          </a:p>
        </p:txBody>
      </p:sp>
      <p:pic>
        <p:nvPicPr>
          <p:cNvPr id="16395" name="Picture 9" descr="C:\Users\Orhan\Desktop\APİ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3141663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13" descr="C:\Users\Orhan\Desktop\nmpb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24750" y="4652963"/>
            <a:ext cx="1439863" cy="165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6" descr="C:\Users\Orhan\Desktop\hdfm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11863" y="4633913"/>
            <a:ext cx="1512887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17" descr="C:\Users\Orhan\Desktop\tc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00563" y="4652963"/>
            <a:ext cx="1439862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16"/>
          <p:cNvSpPr>
            <a:spLocks noChangeArrowheads="1"/>
          </p:cNvSpPr>
          <p:nvPr/>
        </p:nvSpPr>
        <p:spPr bwMode="auto">
          <a:xfrm>
            <a:off x="357188" y="1928813"/>
            <a:ext cx="7632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 b="1">
                <a:solidFill>
                  <a:schemeClr val="tx1"/>
                </a:solidFill>
              </a:rPr>
              <a:t>İzinli E-Mail ile Pazarlama</a:t>
            </a:r>
            <a:endParaRPr lang="tr-TR">
              <a:solidFill>
                <a:schemeClr val="tx1"/>
              </a:solidFill>
            </a:endParaRPr>
          </a:p>
        </p:txBody>
      </p:sp>
      <p:sp>
        <p:nvSpPr>
          <p:cNvPr id="17414" name="Rectangle 4"/>
          <p:cNvSpPr>
            <a:spLocks noChangeArrowheads="1"/>
          </p:cNvSpPr>
          <p:nvPr/>
        </p:nvSpPr>
        <p:spPr bwMode="auto">
          <a:xfrm>
            <a:off x="0" y="47625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300" b="1"/>
              <a:t>HERMES TOPLU MESAJLAŞMA SERVİSLERİ</a:t>
            </a:r>
          </a:p>
        </p:txBody>
      </p:sp>
      <p:sp>
        <p:nvSpPr>
          <p:cNvPr id="17415" name="Rectangle 16"/>
          <p:cNvSpPr>
            <a:spLocks noChangeArrowheads="1"/>
          </p:cNvSpPr>
          <p:nvPr/>
        </p:nvSpPr>
        <p:spPr bwMode="auto">
          <a:xfrm>
            <a:off x="357188" y="2714625"/>
            <a:ext cx="51435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r-TR" b="1">
                <a:solidFill>
                  <a:schemeClr val="tx1"/>
                </a:solidFill>
              </a:rPr>
              <a:t>“Müşterilerinizle olan iletişiminizi arttırmak için size yeni,</a:t>
            </a:r>
          </a:p>
          <a:p>
            <a:r>
              <a:rPr lang="tr-TR" b="1">
                <a:solidFill>
                  <a:schemeClr val="tx1"/>
                </a:solidFill>
              </a:rPr>
              <a:t>ekonomik bir kanal açıyoruz.”</a:t>
            </a:r>
            <a:br>
              <a:rPr lang="tr-TR" b="1">
                <a:solidFill>
                  <a:schemeClr val="tx1"/>
                </a:solidFill>
              </a:rPr>
            </a:br>
            <a:endParaRPr lang="tr-TR">
              <a:solidFill>
                <a:schemeClr val="tx1"/>
              </a:solidFill>
            </a:endParaRPr>
          </a:p>
        </p:txBody>
      </p:sp>
      <p:pic>
        <p:nvPicPr>
          <p:cNvPr id="17416" name="Picture 9" descr="C:\Users\Orhan\Desktop\APİ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000500"/>
            <a:ext cx="3810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9 Resim" descr="Untitlefd-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0" y="1000125"/>
            <a:ext cx="37147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C:\Users\deXo\Desktop\iletisimmakinesi_logoson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10013" y="3929063"/>
            <a:ext cx="559117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ust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alt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24625"/>
            <a:ext cx="914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611188" y="2781300"/>
            <a:ext cx="23034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İzmir (Merkez) 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Müşteri Hizmetleri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232 483 04 44</a:t>
            </a:r>
          </a:p>
        </p:txBody>
      </p:sp>
      <p:sp>
        <p:nvSpPr>
          <p:cNvPr id="18438" name="Rectangle 12"/>
          <p:cNvSpPr>
            <a:spLocks noChangeArrowheads="1"/>
          </p:cNvSpPr>
          <p:nvPr/>
        </p:nvSpPr>
        <p:spPr bwMode="auto">
          <a:xfrm>
            <a:off x="611188" y="4078288"/>
            <a:ext cx="230346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Ankara Bölge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Müşteri Hizmetleri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312 425 37 35</a:t>
            </a:r>
          </a:p>
        </p:txBody>
      </p:sp>
      <p:sp>
        <p:nvSpPr>
          <p:cNvPr id="18439" name="Rectangle 13"/>
          <p:cNvSpPr>
            <a:spLocks noChangeArrowheads="1"/>
          </p:cNvSpPr>
          <p:nvPr/>
        </p:nvSpPr>
        <p:spPr bwMode="auto">
          <a:xfrm>
            <a:off x="611188" y="5302250"/>
            <a:ext cx="2376487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İstanbul Bölge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Müşteri Hizmetleri</a:t>
            </a:r>
            <a:br>
              <a:rPr lang="tr-TR">
                <a:solidFill>
                  <a:schemeClr val="tx1"/>
                </a:solidFill>
              </a:rPr>
            </a:br>
            <a:r>
              <a:rPr lang="tr-TR">
                <a:solidFill>
                  <a:schemeClr val="tx1"/>
                </a:solidFill>
              </a:rPr>
              <a:t>216 385 42 48</a:t>
            </a:r>
          </a:p>
        </p:txBody>
      </p:sp>
      <p:sp>
        <p:nvSpPr>
          <p:cNvPr id="18440" name="Rectangle 14"/>
          <p:cNvSpPr>
            <a:spLocks noChangeArrowheads="1"/>
          </p:cNvSpPr>
          <p:nvPr/>
        </p:nvSpPr>
        <p:spPr bwMode="auto">
          <a:xfrm>
            <a:off x="612775" y="1484313"/>
            <a:ext cx="39592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b="1">
                <a:solidFill>
                  <a:schemeClr val="tx1"/>
                </a:solidFill>
              </a:rPr>
              <a:t>İletişim Bilgilerimiz</a:t>
            </a:r>
          </a:p>
        </p:txBody>
      </p:sp>
      <p:pic>
        <p:nvPicPr>
          <p:cNvPr id="18441" name="Picture 18" descr="twitter_3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76600" y="4149725"/>
            <a:ext cx="5746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9" descr="friendfeed_32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4868863"/>
            <a:ext cx="5746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20" descr="facebook_32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76600" y="3429000"/>
            <a:ext cx="5746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4" name="Rectangle 21"/>
          <p:cNvSpPr>
            <a:spLocks noChangeArrowheads="1"/>
          </p:cNvSpPr>
          <p:nvPr/>
        </p:nvSpPr>
        <p:spPr bwMode="auto">
          <a:xfrm>
            <a:off x="3851275" y="3573463"/>
            <a:ext cx="13763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facebook</a:t>
            </a:r>
          </a:p>
        </p:txBody>
      </p:sp>
      <p:sp>
        <p:nvSpPr>
          <p:cNvPr id="18445" name="Rectangle 22"/>
          <p:cNvSpPr>
            <a:spLocks noChangeArrowheads="1"/>
          </p:cNvSpPr>
          <p:nvPr/>
        </p:nvSpPr>
        <p:spPr bwMode="auto">
          <a:xfrm>
            <a:off x="3851275" y="4292600"/>
            <a:ext cx="10810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twitter</a:t>
            </a:r>
          </a:p>
        </p:txBody>
      </p:sp>
      <p:sp>
        <p:nvSpPr>
          <p:cNvPr id="18446" name="Rectangle 23"/>
          <p:cNvSpPr>
            <a:spLocks noChangeArrowheads="1"/>
          </p:cNvSpPr>
          <p:nvPr/>
        </p:nvSpPr>
        <p:spPr bwMode="auto">
          <a:xfrm>
            <a:off x="3851275" y="5084763"/>
            <a:ext cx="147478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friendfeed</a:t>
            </a:r>
          </a:p>
        </p:txBody>
      </p:sp>
      <p:sp>
        <p:nvSpPr>
          <p:cNvPr id="18447" name="Rectangle 24"/>
          <p:cNvSpPr>
            <a:spLocks noChangeArrowheads="1"/>
          </p:cNvSpPr>
          <p:nvPr/>
        </p:nvSpPr>
        <p:spPr bwMode="auto">
          <a:xfrm>
            <a:off x="611188" y="2133600"/>
            <a:ext cx="3887787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crm@hermesiletisim.net</a:t>
            </a:r>
          </a:p>
        </p:txBody>
      </p:sp>
      <p:pic>
        <p:nvPicPr>
          <p:cNvPr id="18448" name="Picture 25" descr="canlidestekicon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867400" y="2709863"/>
            <a:ext cx="345757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9" name="Rectangle 26"/>
          <p:cNvSpPr>
            <a:spLocks noChangeArrowheads="1"/>
          </p:cNvSpPr>
          <p:nvPr/>
        </p:nvSpPr>
        <p:spPr bwMode="auto">
          <a:xfrm>
            <a:off x="3276600" y="2781300"/>
            <a:ext cx="33845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è"/>
            </a:pPr>
            <a:r>
              <a:rPr lang="tr-TR">
                <a:solidFill>
                  <a:schemeClr val="tx1"/>
                </a:solidFill>
              </a:rPr>
              <a:t>Program içi </a:t>
            </a:r>
            <a:r>
              <a:rPr lang="tr-TR" b="1">
                <a:solidFill>
                  <a:schemeClr val="tx1"/>
                </a:solidFill>
              </a:rPr>
              <a:t>Canlı Destek</a:t>
            </a:r>
          </a:p>
        </p:txBody>
      </p:sp>
      <p:sp>
        <p:nvSpPr>
          <p:cNvPr id="18450" name="Rectangle 24"/>
          <p:cNvSpPr>
            <a:spLocks noChangeArrowheads="1"/>
          </p:cNvSpPr>
          <p:nvPr/>
        </p:nvSpPr>
        <p:spPr bwMode="auto">
          <a:xfrm>
            <a:off x="5399088" y="500063"/>
            <a:ext cx="37449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tr-TR" sz="1500">
                <a:solidFill>
                  <a:schemeClr val="tx1"/>
                </a:solidFill>
              </a:rPr>
              <a:t>www.hermesiletisim.net</a:t>
            </a:r>
          </a:p>
          <a:p>
            <a:pPr algn="r">
              <a:buFont typeface="Wingdings" pitchFamily="2" charset="2"/>
              <a:buNone/>
            </a:pPr>
            <a:r>
              <a:rPr lang="tr-TR" sz="1500">
                <a:solidFill>
                  <a:schemeClr val="tx1"/>
                </a:solidFill>
              </a:rPr>
              <a:t>www.smsmakinesi.com     </a:t>
            </a:r>
          </a:p>
          <a:p>
            <a:pPr algn="r">
              <a:buFont typeface="Wingdings" pitchFamily="2" charset="2"/>
              <a:buNone/>
            </a:pPr>
            <a:r>
              <a:rPr lang="tr-TR" sz="1500">
                <a:solidFill>
                  <a:schemeClr val="tx1"/>
                </a:solidFill>
              </a:rPr>
              <a:t>www.mmsmakinesi.com   </a:t>
            </a:r>
          </a:p>
          <a:p>
            <a:pPr algn="r">
              <a:buFont typeface="Wingdings" pitchFamily="2" charset="2"/>
              <a:buNone/>
            </a:pPr>
            <a:r>
              <a:rPr lang="tr-TR" sz="1500">
                <a:solidFill>
                  <a:schemeClr val="tx1"/>
                </a:solidFill>
              </a:rPr>
              <a:t> www.topluvideo.com</a:t>
            </a:r>
          </a:p>
          <a:p>
            <a:pPr algn="r"/>
            <a:r>
              <a:rPr lang="tr-TR" sz="1500">
                <a:solidFill>
                  <a:schemeClr val="tx1"/>
                </a:solidFill>
              </a:rPr>
              <a:t>www.faksmakinesi.com    </a:t>
            </a:r>
          </a:p>
          <a:p>
            <a:pPr algn="r"/>
            <a:r>
              <a:rPr lang="tr-TR" sz="1500">
                <a:solidFill>
                  <a:schemeClr val="tx1"/>
                </a:solidFill>
              </a:rPr>
              <a:t> www.smsmakinesi.com/hedefli-mesaj/</a:t>
            </a:r>
          </a:p>
          <a:p>
            <a:pPr algn="r">
              <a:buFont typeface="Wingdings" pitchFamily="2" charset="2"/>
              <a:buNone/>
            </a:pPr>
            <a:r>
              <a:rPr lang="tr-TR" sz="1500">
                <a:solidFill>
                  <a:schemeClr val="tx1"/>
                </a:solidFill>
              </a:rPr>
              <a:t>www.smsmakinesi.com/mobil-pazarlama/</a:t>
            </a:r>
            <a:br>
              <a:rPr lang="tr-TR" sz="1500">
                <a:solidFill>
                  <a:schemeClr val="tx1"/>
                </a:solidFill>
              </a:rPr>
            </a:br>
            <a:r>
              <a:rPr lang="tr-TR" sz="1500">
                <a:solidFill>
                  <a:schemeClr val="tx1"/>
                </a:solidFill>
              </a:rPr>
              <a:t>www.iletisimmakinesi.com</a:t>
            </a:r>
          </a:p>
          <a:p>
            <a:pPr algn="r">
              <a:buFont typeface="Wingdings" pitchFamily="2" charset="2"/>
              <a:buNone/>
            </a:pPr>
            <a:endParaRPr lang="tr-TR" sz="1500">
              <a:solidFill>
                <a:schemeClr val="tx1"/>
              </a:solidFill>
            </a:endParaRPr>
          </a:p>
          <a:p>
            <a:pPr>
              <a:buFont typeface="Wingdings" pitchFamily="2" charset="2"/>
              <a:buNone/>
            </a:pPr>
            <a:endParaRPr lang="tr-TR" sz="1200">
              <a:solidFill>
                <a:schemeClr val="tx1"/>
              </a:solidFill>
            </a:endParaRPr>
          </a:p>
          <a:p>
            <a:pPr>
              <a:buFont typeface="Wingdings" pitchFamily="2" charset="2"/>
              <a:buNone/>
            </a:pPr>
            <a:endParaRPr lang="tr-TR" sz="1200">
              <a:solidFill>
                <a:schemeClr val="tx1"/>
              </a:solidFill>
            </a:endParaRPr>
          </a:p>
          <a:p>
            <a:pPr>
              <a:buFont typeface="Wingdings" pitchFamily="2" charset="2"/>
              <a:buNone/>
            </a:pPr>
            <a:endParaRPr lang="tr-TR" sz="1200">
              <a:solidFill>
                <a:schemeClr val="tx1"/>
              </a:solidFill>
            </a:endParaRPr>
          </a:p>
        </p:txBody>
      </p:sp>
      <p:pic>
        <p:nvPicPr>
          <p:cNvPr id="18451" name="Picture 20" descr="C:\Users\Orhan\Desktop\blog.png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340100" y="5661025"/>
            <a:ext cx="5111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2" name="Rectangle 23"/>
          <p:cNvSpPr>
            <a:spLocks noChangeArrowheads="1"/>
          </p:cNvSpPr>
          <p:nvPr/>
        </p:nvSpPr>
        <p:spPr bwMode="auto">
          <a:xfrm>
            <a:off x="3851275" y="5805488"/>
            <a:ext cx="147478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>
                <a:solidFill>
                  <a:schemeClr val="tx1"/>
                </a:solidFill>
              </a:rPr>
              <a:t>blog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ksel">
  <a:themeElements>
    <a:clrScheme name="Piks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ks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Segoe U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Segoe UI" pitchFamily="34" charset="0"/>
          </a:defRPr>
        </a:defPPr>
      </a:lstStyle>
    </a:lnDef>
  </a:objectDefaults>
  <a:extraClrSchemeLst>
    <a:extraClrScheme>
      <a:clrScheme name="Piks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4307</TotalTime>
  <Words>539</Words>
  <Application>Microsoft Office PowerPoint</Application>
  <PresentationFormat>Ekran Gösterisi (4:3)</PresentationFormat>
  <Paragraphs>94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4" baseType="lpstr">
      <vt:lpstr>Segoe UI</vt:lpstr>
      <vt:lpstr>Arial</vt:lpstr>
      <vt:lpstr>Wingdings</vt:lpstr>
      <vt:lpstr>Arial Black</vt:lpstr>
      <vt:lpstr>Times New Roman</vt:lpstr>
      <vt:lpstr>Tahoma</vt:lpstr>
      <vt:lpstr>ＭＳ Ｐゴシック</vt:lpstr>
      <vt:lpstr>Piksel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gulbey</dc:creator>
  <cp:lastModifiedBy>deXo</cp:lastModifiedBy>
  <cp:revision>474</cp:revision>
  <dcterms:created xsi:type="dcterms:W3CDTF">2010-03-02T12:48:54Z</dcterms:created>
  <dcterms:modified xsi:type="dcterms:W3CDTF">2011-10-13T11:11:10Z</dcterms:modified>
</cp:coreProperties>
</file>